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7" r:id="rId1"/>
  </p:sldMasterIdLst>
  <p:notesMasterIdLst>
    <p:notesMasterId r:id="rId10"/>
  </p:notesMasterIdLst>
  <p:sldIdLst>
    <p:sldId id="541" r:id="rId2"/>
    <p:sldId id="542" r:id="rId3"/>
    <p:sldId id="543" r:id="rId4"/>
    <p:sldId id="544" r:id="rId5"/>
    <p:sldId id="545" r:id="rId6"/>
    <p:sldId id="546" r:id="rId7"/>
    <p:sldId id="547" r:id="rId8"/>
    <p:sldId id="548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5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68" autoAdjust="0"/>
    <p:restoredTop sz="94660"/>
  </p:normalViewPr>
  <p:slideViewPr>
    <p:cSldViewPr>
      <p:cViewPr varScale="1">
        <p:scale>
          <a:sx n="74" d="100"/>
          <a:sy n="74" d="100"/>
        </p:scale>
        <p:origin x="14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60D89B-9528-4E86-8438-2AEA4C93F5F4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8F4A3-97F5-4B47-AEFA-DE712DD69D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3451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51712-0D7A-7143-95EC-78A218B39D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5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94F17-1F9A-4E76-8DE3-C017FA8C8488}" type="datetimeFigureOut">
              <a:rPr lang="pt-BR"/>
              <a:pPr>
                <a:defRPr/>
              </a:pPr>
              <a:t>29/08/2022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08C6E-0B3C-499B-8754-2FB010316A5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0A4EB-33DD-49BA-9248-2823CF6C3781}" type="datetimeFigureOut">
              <a:rPr lang="pt-BR"/>
              <a:pPr>
                <a:defRPr/>
              </a:pPr>
              <a:t>29/08/2022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AB2CB-F502-40AF-A6D2-7B7F90CE152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69F57-B3DC-4730-9EB7-F82082E34829}" type="datetimeFigureOut">
              <a:rPr lang="pt-BR"/>
              <a:pPr>
                <a:defRPr/>
              </a:pPr>
              <a:t>29/08/2022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3B2A9-B6C6-4F41-8EE5-48E2F4F6BD9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23A31-34DC-4211-8CF6-9202D2D40F3A}" type="datetimeFigureOut">
              <a:rPr lang="pt-BR"/>
              <a:pPr>
                <a:defRPr/>
              </a:pPr>
              <a:t>29/08/2022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45F43-D131-4AF9-B940-1046C5F3A8D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A2570-9C6C-42C8-9375-75DF778E32FD}" type="datetimeFigureOut">
              <a:rPr lang="pt-BR"/>
              <a:pPr>
                <a:defRPr/>
              </a:pPr>
              <a:t>29/08/2022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9E285-9574-4A44-9A96-B823EE5731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44411-1C26-4068-9E42-E2B4ED254F34}" type="datetimeFigureOut">
              <a:rPr lang="pt-BR"/>
              <a:pPr>
                <a:defRPr/>
              </a:pPr>
              <a:t>29/08/2022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8653-4B88-4956-8A63-4E761698C57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3F8AD-54CC-4542-8801-D9BAF695BBD6}" type="datetimeFigureOut">
              <a:rPr lang="pt-BR"/>
              <a:pPr>
                <a:defRPr/>
              </a:pPr>
              <a:t>29/08/2022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29EBB-C99D-4701-9DCB-A4C28BB690D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D0640-025A-402E-9E12-24FA54939C6A}" type="datetimeFigureOut">
              <a:rPr lang="pt-BR"/>
              <a:pPr>
                <a:defRPr/>
              </a:pPr>
              <a:t>29/08/2022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A8DF7-2E8C-4699-BFE8-7FB9A6BCD2B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01F47-A172-4E66-B4EB-2B521E854008}" type="datetimeFigureOut">
              <a:rPr lang="pt-BR"/>
              <a:pPr>
                <a:defRPr/>
              </a:pPr>
              <a:t>29/08/2022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9A448-6BC7-45F9-A713-7A6F5EC1FF0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CA2A5-8554-441F-AAB0-72CBCF16CA05}" type="datetimeFigureOut">
              <a:rPr lang="pt-BR"/>
              <a:pPr>
                <a:defRPr/>
              </a:pPr>
              <a:t>29/08/2022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EA5BA-C7C0-4182-AD7E-035574F737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A38D5-3A51-4ED2-B28F-9A6452135F34}" type="datetimeFigureOut">
              <a:rPr lang="pt-BR"/>
              <a:pPr>
                <a:defRPr/>
              </a:pPr>
              <a:t>29/08/2022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12087-0058-497E-8DF4-6C8B65B93F0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3075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41711EC-83A6-4066-B9B1-FC590AAD51E9}" type="datetimeFigureOut">
              <a:rPr lang="pt-BR"/>
              <a:pPr>
                <a:defRPr/>
              </a:pPr>
              <a:t>29/08/2022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4996268-096E-4781-98F2-F8FD1BC2DF5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rcast.org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3" y="2060848"/>
            <a:ext cx="8784975" cy="2736304"/>
          </a:xfrm>
        </p:spPr>
        <p:txBody>
          <a:bodyPr>
            <a:noAutofit/>
          </a:bodyPr>
          <a:lstStyle/>
          <a:p>
            <a:r>
              <a:rPr lang="pt-BR" sz="32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Teste de Suscetibilidade aos </a:t>
            </a:r>
            <a:r>
              <a:rPr lang="pt-BR" sz="3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Antimicrobianos:</a:t>
            </a:r>
            <a:br>
              <a:rPr lang="pt-BR" sz="3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Concentração </a:t>
            </a:r>
            <a:r>
              <a:rPr lang="pt-BR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Inibitória Mínima (CIM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77909"/>
            <a:ext cx="6400800" cy="431411"/>
          </a:xfrm>
        </p:spPr>
        <p:txBody>
          <a:bodyPr>
            <a:normAutofit lnSpcReduction="10000"/>
          </a:bodyPr>
          <a:lstStyle/>
          <a:p>
            <a:r>
              <a:rPr lang="pt-BR" sz="2400" dirty="0" smtClean="0">
                <a:solidFill>
                  <a:srgbClr val="0000FF"/>
                </a:solidFill>
              </a:rPr>
              <a:t>Subcomitê Veterinário do </a:t>
            </a:r>
            <a:r>
              <a:rPr lang="pt-BR" sz="2400" dirty="0" err="1" smtClean="0">
                <a:solidFill>
                  <a:srgbClr val="0000FF"/>
                </a:solidFill>
              </a:rPr>
              <a:t>BrCAST</a:t>
            </a:r>
            <a:r>
              <a:rPr lang="pt-BR" sz="2400" dirty="0" smtClean="0">
                <a:solidFill>
                  <a:srgbClr val="0000FF"/>
                </a:solidFill>
              </a:rPr>
              <a:t> – </a:t>
            </a:r>
            <a:r>
              <a:rPr lang="pt-BR" sz="2400" dirty="0" err="1" smtClean="0">
                <a:solidFill>
                  <a:srgbClr val="0000FF"/>
                </a:solidFill>
              </a:rPr>
              <a:t>BrCASTvet</a:t>
            </a:r>
            <a:endParaRPr lang="pt-BR" sz="2400" dirty="0">
              <a:solidFill>
                <a:srgbClr val="0000FF"/>
              </a:solidFill>
            </a:endParaRPr>
          </a:p>
        </p:txBody>
      </p:sp>
      <p:pic>
        <p:nvPicPr>
          <p:cNvPr id="7" name="Picture 2" descr="Resultado de imagem para brca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63067" y="548680"/>
            <a:ext cx="3417867" cy="936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7289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Resultado de imagem para brca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3067" y="548680"/>
            <a:ext cx="3417867" cy="936104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467544" y="2204864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pt-BR" sz="2800" dirty="0"/>
              <a:t>Esta apresentação pode ser usada tal como está, traduzida ou adaptada. Deve incluir a citação “Esta apresentação pode ser consultada na sua versão original em </a:t>
            </a:r>
            <a:r>
              <a:rPr lang="pt-BR" sz="2800" dirty="0">
                <a:hlinkClick r:id="rId3"/>
              </a:rPr>
              <a:t>http://</a:t>
            </a:r>
            <a:r>
              <a:rPr lang="pt-BR" sz="2800" dirty="0" smtClean="0">
                <a:hlinkClick r:id="rId3"/>
              </a:rPr>
              <a:t>brcastvet.org.br</a:t>
            </a:r>
            <a:r>
              <a:rPr lang="pt-BR" sz="2800" dirty="0">
                <a:hlinkClick r:id="rId3"/>
              </a:rPr>
              <a:t>/</a:t>
            </a:r>
            <a:r>
              <a:rPr lang="pt-BR" sz="2800" dirty="0"/>
              <a:t>”.</a:t>
            </a:r>
          </a:p>
          <a:p>
            <a:pPr marL="0" indent="0" algn="just">
              <a:buNone/>
            </a:pPr>
            <a:endParaRPr lang="pt-BR" sz="2800" dirty="0" smtClean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r>
              <a:rPr lang="pt-BR" sz="2800" dirty="0"/>
              <a:t>A </a:t>
            </a:r>
            <a:r>
              <a:rPr lang="pt-BR" sz="2800" dirty="0">
                <a:solidFill>
                  <a:srgbClr val="000000"/>
                </a:solidFill>
              </a:rPr>
              <a:t>apresentação descreve </a:t>
            </a:r>
            <a:r>
              <a:rPr lang="pt-BR" sz="2800" dirty="0" smtClean="0">
                <a:solidFill>
                  <a:srgbClr val="000000"/>
                </a:solidFill>
              </a:rPr>
              <a:t>o princípio e como interpretar a </a:t>
            </a:r>
            <a:r>
              <a:rPr lang="pt-BR" sz="2800" dirty="0">
                <a:solidFill>
                  <a:srgbClr val="000000"/>
                </a:solidFill>
              </a:rPr>
              <a:t>concentração inibitória mínima (CIM</a:t>
            </a:r>
            <a:r>
              <a:rPr lang="pt-BR" sz="2800" dirty="0" smtClean="0">
                <a:solidFill>
                  <a:srgbClr val="000000"/>
                </a:solidFill>
              </a:rPr>
              <a:t>) em um </a:t>
            </a:r>
            <a:r>
              <a:rPr lang="pt-BR" sz="2800" dirty="0">
                <a:solidFill>
                  <a:srgbClr val="000000"/>
                </a:solidFill>
              </a:rPr>
              <a:t>teste de suscetibilidade </a:t>
            </a:r>
            <a:r>
              <a:rPr lang="pt-BR" sz="2800" dirty="0" smtClean="0">
                <a:solidFill>
                  <a:srgbClr val="000000"/>
                </a:solidFill>
              </a:rPr>
              <a:t>a antimicrobianos.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90281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332656"/>
            <a:ext cx="83529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chemeClr val="accent5">
                    <a:lumMod val="50000"/>
                  </a:schemeClr>
                </a:solidFill>
              </a:rPr>
              <a:t>Concentração Inibitória Mínima (</a:t>
            </a:r>
            <a:r>
              <a:rPr lang="pt-BR" sz="3600" b="1" dirty="0" smtClean="0">
                <a:solidFill>
                  <a:schemeClr val="accent5">
                    <a:lumMod val="50000"/>
                  </a:schemeClr>
                </a:solidFill>
              </a:rPr>
              <a:t>CIM)</a:t>
            </a:r>
          </a:p>
          <a:p>
            <a:pPr algn="ctr"/>
            <a:r>
              <a:rPr lang="pt-BR" sz="3200" b="1" dirty="0" smtClean="0">
                <a:solidFill>
                  <a:schemeClr val="accent5">
                    <a:lumMod val="50000"/>
                  </a:schemeClr>
                </a:solidFill>
              </a:rPr>
              <a:t>Princípio</a:t>
            </a:r>
            <a:endParaRPr lang="pt-BR" sz="3200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467544" y="1938312"/>
            <a:ext cx="8208912" cy="4154984"/>
          </a:xfrm>
          <a:prstGeom prst="rect">
            <a:avLst/>
          </a:prstGeom>
          <a:noFill/>
          <a:ln w="28575">
            <a:solidFill>
              <a:srgbClr val="00665C"/>
            </a:solidFill>
          </a:ln>
        </p:spPr>
        <p:txBody>
          <a:bodyPr wrap="square" rtlCol="0">
            <a:spAutoFit/>
          </a:bodyPr>
          <a:lstStyle/>
          <a:p>
            <a:pPr indent="355600" algn="just">
              <a:buNone/>
            </a:pPr>
            <a:r>
              <a:rPr lang="pt-BR" sz="2400" dirty="0" smtClean="0"/>
              <a:t>U</a:t>
            </a:r>
            <a:r>
              <a:rPr lang="pt-BR" sz="2400" dirty="0" smtClean="0">
                <a:solidFill>
                  <a:srgbClr val="000000"/>
                </a:solidFill>
              </a:rPr>
              <a:t>m </a:t>
            </a:r>
            <a:r>
              <a:rPr lang="pt-BR" sz="2400" dirty="0">
                <a:solidFill>
                  <a:srgbClr val="000000"/>
                </a:solidFill>
              </a:rPr>
              <a:t>teste de suscetibilidade a antimicrobianos </a:t>
            </a:r>
            <a:r>
              <a:rPr lang="pt-BR" sz="2400" dirty="0" smtClean="0">
                <a:solidFill>
                  <a:srgbClr val="000000"/>
                </a:solidFill>
              </a:rPr>
              <a:t>é realizado com a intenção de se conhecer quais drogas tem alta probabilidade de </a:t>
            </a:r>
            <a:r>
              <a:rPr lang="pt-BR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sucesso terapêutico</a:t>
            </a:r>
            <a:r>
              <a:rPr lang="pt-BR" sz="2400" dirty="0" smtClean="0">
                <a:solidFill>
                  <a:srgbClr val="000000"/>
                </a:solidFill>
              </a:rPr>
              <a:t> frente a uma infecção, de acordo com parâmetros e recomendações previamente definidos.</a:t>
            </a:r>
          </a:p>
          <a:p>
            <a:pPr indent="355600" algn="just">
              <a:buNone/>
            </a:pPr>
            <a:endParaRPr lang="pt-BR" sz="2400" dirty="0">
              <a:solidFill>
                <a:srgbClr val="000000"/>
              </a:solidFill>
            </a:endParaRPr>
          </a:p>
          <a:p>
            <a:pPr indent="355600" algn="just">
              <a:buNone/>
            </a:pPr>
            <a:r>
              <a:rPr lang="pt-BR" sz="2400" dirty="0" smtClean="0">
                <a:solidFill>
                  <a:srgbClr val="000000"/>
                </a:solidFill>
              </a:rPr>
              <a:t>Determinar a concentração inibitória mínima </a:t>
            </a:r>
            <a:r>
              <a:rPr lang="pt-BR" sz="2400" dirty="0">
                <a:solidFill>
                  <a:srgbClr val="000000"/>
                </a:solidFill>
              </a:rPr>
              <a:t>(CIM</a:t>
            </a:r>
            <a:r>
              <a:rPr lang="pt-BR" sz="2400" dirty="0" smtClean="0">
                <a:solidFill>
                  <a:srgbClr val="000000"/>
                </a:solidFill>
              </a:rPr>
              <a:t>) de um antimicrobiano frente a uma determinada cepa significa conhecer qual é a menor concentração da droga capaz de inibir o crescimento populacional da bactéria em questão. Ou seja, faz-se um </a:t>
            </a:r>
            <a:r>
              <a:rPr lang="pt-BR" sz="2400" b="1" dirty="0" smtClean="0">
                <a:solidFill>
                  <a:srgbClr val="000000"/>
                </a:solidFill>
              </a:rPr>
              <a:t>teste quantitativo</a:t>
            </a:r>
            <a:r>
              <a:rPr lang="pt-BR" sz="2400" dirty="0" smtClean="0">
                <a:solidFill>
                  <a:srgbClr val="000000"/>
                </a:solidFill>
              </a:rPr>
              <a:t> da suscetibilidade.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0287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/>
          <p:cNvSpPr txBox="1"/>
          <p:nvPr/>
        </p:nvSpPr>
        <p:spPr>
          <a:xfrm>
            <a:off x="467544" y="1938312"/>
            <a:ext cx="8208912" cy="4154984"/>
          </a:xfrm>
          <a:prstGeom prst="rect">
            <a:avLst/>
          </a:prstGeom>
          <a:noFill/>
          <a:ln w="28575">
            <a:solidFill>
              <a:srgbClr val="00665C"/>
            </a:solidFill>
          </a:ln>
        </p:spPr>
        <p:txBody>
          <a:bodyPr wrap="square" rtlCol="0">
            <a:spAutoFit/>
          </a:bodyPr>
          <a:lstStyle/>
          <a:p>
            <a:pPr indent="355600" algn="just">
              <a:buNone/>
            </a:pPr>
            <a:r>
              <a:rPr lang="pt-BR" sz="2400" dirty="0" smtClean="0">
                <a:solidFill>
                  <a:srgbClr val="000000"/>
                </a:solidFill>
              </a:rPr>
              <a:t>Por exemplo, se a CIM de cefotaxima para um isolado de </a:t>
            </a:r>
            <a:r>
              <a:rPr lang="pt-BR" sz="2400" i="1" dirty="0" smtClean="0">
                <a:solidFill>
                  <a:srgbClr val="000000"/>
                </a:solidFill>
              </a:rPr>
              <a:t>Escherichia coli</a:t>
            </a:r>
            <a:r>
              <a:rPr lang="pt-BR" sz="2400" dirty="0" smtClean="0">
                <a:solidFill>
                  <a:srgbClr val="000000"/>
                </a:solidFill>
              </a:rPr>
              <a:t> obtido de uma amostra de infecção urinária for 4 mg/L (ou µg/</a:t>
            </a:r>
            <a:r>
              <a:rPr lang="pt-BR" sz="2400" dirty="0" err="1" smtClean="0">
                <a:solidFill>
                  <a:srgbClr val="000000"/>
                </a:solidFill>
              </a:rPr>
              <a:t>mL</a:t>
            </a:r>
            <a:r>
              <a:rPr lang="pt-BR" sz="2400" dirty="0" smtClean="0">
                <a:solidFill>
                  <a:srgbClr val="000000"/>
                </a:solidFill>
              </a:rPr>
              <a:t>), significa que é possível </a:t>
            </a:r>
            <a:r>
              <a:rPr lang="pt-BR" sz="2400" dirty="0">
                <a:solidFill>
                  <a:srgbClr val="000000"/>
                </a:solidFill>
              </a:rPr>
              <a:t>inibir o </a:t>
            </a:r>
            <a:r>
              <a:rPr lang="pt-BR" sz="2400" dirty="0" smtClean="0">
                <a:solidFill>
                  <a:srgbClr val="000000"/>
                </a:solidFill>
              </a:rPr>
              <a:t>completo crescimento (visível a olho nu) dessa </a:t>
            </a:r>
            <a:r>
              <a:rPr lang="pt-BR" sz="2400" dirty="0">
                <a:solidFill>
                  <a:srgbClr val="000000"/>
                </a:solidFill>
              </a:rPr>
              <a:t>bactéria </a:t>
            </a:r>
            <a:r>
              <a:rPr lang="pt-BR" sz="2400" i="1" dirty="0">
                <a:solidFill>
                  <a:srgbClr val="000000"/>
                </a:solidFill>
              </a:rPr>
              <a:t>in vitro</a:t>
            </a:r>
            <a:r>
              <a:rPr lang="pt-BR" sz="2400" dirty="0" smtClean="0">
                <a:solidFill>
                  <a:srgbClr val="000000"/>
                </a:solidFill>
              </a:rPr>
              <a:t> ao se utilizar uma </a:t>
            </a:r>
            <a:r>
              <a:rPr lang="pt-BR" sz="2400" b="1" dirty="0" smtClean="0">
                <a:solidFill>
                  <a:srgbClr val="000000"/>
                </a:solidFill>
              </a:rPr>
              <a:t>concentração de </a:t>
            </a:r>
            <a:r>
              <a:rPr lang="pt-BR" sz="2400" b="1" dirty="0">
                <a:solidFill>
                  <a:srgbClr val="000000"/>
                </a:solidFill>
              </a:rPr>
              <a:t>4 mg/L </a:t>
            </a:r>
            <a:r>
              <a:rPr lang="pt-BR" sz="2400" b="1" dirty="0" smtClean="0">
                <a:solidFill>
                  <a:srgbClr val="000000"/>
                </a:solidFill>
              </a:rPr>
              <a:t>ou maior</a:t>
            </a:r>
            <a:r>
              <a:rPr lang="pt-BR" sz="2400" dirty="0" smtClean="0">
                <a:solidFill>
                  <a:srgbClr val="000000"/>
                </a:solidFill>
              </a:rPr>
              <a:t> de cefotaxima.</a:t>
            </a:r>
          </a:p>
          <a:p>
            <a:pPr indent="355600" algn="just">
              <a:buNone/>
            </a:pPr>
            <a:endParaRPr lang="pt-BR" sz="2400" dirty="0">
              <a:solidFill>
                <a:srgbClr val="000000"/>
              </a:solidFill>
            </a:endParaRPr>
          </a:p>
          <a:p>
            <a:pPr indent="355600" algn="just">
              <a:buNone/>
            </a:pPr>
            <a:r>
              <a:rPr lang="pt-BR" sz="2400" dirty="0" smtClean="0">
                <a:solidFill>
                  <a:srgbClr val="000000"/>
                </a:solidFill>
              </a:rPr>
              <a:t>No entanto, este </a:t>
            </a:r>
            <a:r>
              <a:rPr lang="pt-BR" sz="2400" dirty="0">
                <a:solidFill>
                  <a:srgbClr val="000000"/>
                </a:solidFill>
              </a:rPr>
              <a:t>isolado de </a:t>
            </a:r>
            <a:r>
              <a:rPr lang="pt-BR" sz="2400" i="1" dirty="0" smtClean="0">
                <a:solidFill>
                  <a:srgbClr val="000000"/>
                </a:solidFill>
              </a:rPr>
              <a:t>E. </a:t>
            </a:r>
            <a:r>
              <a:rPr lang="pt-BR" sz="2400" i="1" dirty="0">
                <a:solidFill>
                  <a:srgbClr val="000000"/>
                </a:solidFill>
              </a:rPr>
              <a:t>coli</a:t>
            </a:r>
            <a:r>
              <a:rPr lang="pt-BR" sz="2400" dirty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é considerado como </a:t>
            </a:r>
            <a:r>
              <a:rPr lang="pt-BR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Resistente</a:t>
            </a:r>
            <a:r>
              <a:rPr lang="pt-BR" sz="2400" dirty="0" smtClean="0">
                <a:solidFill>
                  <a:srgbClr val="000000"/>
                </a:solidFill>
              </a:rPr>
              <a:t> à cefotaxima, de acordo com os parâmetros estabelecidos pelo </a:t>
            </a:r>
            <a:r>
              <a:rPr lang="pt-BR" sz="2400" dirty="0" err="1" smtClean="0">
                <a:solidFill>
                  <a:srgbClr val="000000"/>
                </a:solidFill>
              </a:rPr>
              <a:t>BrCAST</a:t>
            </a:r>
            <a:r>
              <a:rPr lang="pt-BR" sz="2400" dirty="0" smtClean="0">
                <a:solidFill>
                  <a:srgbClr val="000000"/>
                </a:solidFill>
              </a:rPr>
              <a:t>, e, portanto, a </a:t>
            </a:r>
            <a:r>
              <a:rPr lang="pt-BR" sz="2400" dirty="0">
                <a:solidFill>
                  <a:srgbClr val="000000"/>
                </a:solidFill>
              </a:rPr>
              <a:t>cefotaxima</a:t>
            </a:r>
            <a:r>
              <a:rPr lang="pt-BR" sz="2400" dirty="0" smtClean="0">
                <a:solidFill>
                  <a:srgbClr val="000000"/>
                </a:solidFill>
              </a:rPr>
              <a:t> não deverá ser utilizada no tratamento da referida infecção.</a:t>
            </a:r>
            <a:endParaRPr lang="pt-BR" sz="2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95536" y="332656"/>
            <a:ext cx="83529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chemeClr val="accent5">
                    <a:lumMod val="50000"/>
                  </a:schemeClr>
                </a:solidFill>
              </a:rPr>
              <a:t>Concentração Inibitória Mínima (</a:t>
            </a:r>
            <a:r>
              <a:rPr lang="pt-BR" sz="3600" b="1" dirty="0" smtClean="0">
                <a:solidFill>
                  <a:schemeClr val="accent5">
                    <a:lumMod val="50000"/>
                  </a:schemeClr>
                </a:solidFill>
              </a:rPr>
              <a:t>CIM)</a:t>
            </a:r>
          </a:p>
          <a:p>
            <a:pPr algn="ctr"/>
            <a:r>
              <a:rPr lang="pt-BR" sz="3200" b="1" dirty="0">
                <a:solidFill>
                  <a:schemeClr val="accent5">
                    <a:lumMod val="50000"/>
                  </a:schemeClr>
                </a:solidFill>
              </a:rPr>
              <a:t>Princípio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113462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/>
          <p:cNvSpPr txBox="1"/>
          <p:nvPr/>
        </p:nvSpPr>
        <p:spPr>
          <a:xfrm>
            <a:off x="467544" y="1938312"/>
            <a:ext cx="8208912" cy="4154984"/>
          </a:xfrm>
          <a:prstGeom prst="rect">
            <a:avLst/>
          </a:prstGeom>
          <a:noFill/>
          <a:ln w="28575">
            <a:solidFill>
              <a:srgbClr val="00665C"/>
            </a:solidFill>
          </a:ln>
        </p:spPr>
        <p:txBody>
          <a:bodyPr wrap="square" rtlCol="0">
            <a:spAutoFit/>
          </a:bodyPr>
          <a:lstStyle/>
          <a:p>
            <a:pPr indent="355600" algn="just">
              <a:buNone/>
            </a:pPr>
            <a:r>
              <a:rPr lang="pt-BR" sz="2400" dirty="0" smtClean="0">
                <a:solidFill>
                  <a:srgbClr val="000000"/>
                </a:solidFill>
              </a:rPr>
              <a:t>A melhor forma de se determinar a CIM de um antimicrobiano para determinada bactéria é pela técnica de </a:t>
            </a:r>
            <a:r>
              <a:rPr lang="pt-BR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microdiluição</a:t>
            </a:r>
            <a:r>
              <a:rPr lang="pt-BR" sz="2400" dirty="0" smtClean="0">
                <a:solidFill>
                  <a:srgbClr val="000000"/>
                </a:solidFill>
              </a:rPr>
              <a:t> (em caldo ou em ágar), em que são testadas </a:t>
            </a:r>
            <a:r>
              <a:rPr lang="pt-BR" sz="2400" dirty="0">
                <a:solidFill>
                  <a:srgbClr val="000000"/>
                </a:solidFill>
              </a:rPr>
              <a:t>diluições seriadas 1/2 acima e abaixo de 1 </a:t>
            </a:r>
            <a:r>
              <a:rPr lang="pt-BR" sz="2400" dirty="0" smtClean="0">
                <a:solidFill>
                  <a:srgbClr val="000000"/>
                </a:solidFill>
              </a:rPr>
              <a:t>mg/L (0,002; 0,004; 0,008; 0,016; 0,03; 0,06; 0,125; 0,25; 0,5; 1; 2; 4; 8; 16; 32; 64; 128 mg/L etc.) </a:t>
            </a:r>
            <a:r>
              <a:rPr lang="pt-BR" sz="2400" dirty="0">
                <a:solidFill>
                  <a:srgbClr val="000000"/>
                </a:solidFill>
              </a:rPr>
              <a:t>da </a:t>
            </a:r>
            <a:r>
              <a:rPr lang="pt-BR" sz="2400" dirty="0" smtClean="0">
                <a:solidFill>
                  <a:srgbClr val="000000"/>
                </a:solidFill>
              </a:rPr>
              <a:t>droga.</a:t>
            </a:r>
          </a:p>
          <a:p>
            <a:pPr indent="355600" algn="just">
              <a:buNone/>
            </a:pPr>
            <a:endParaRPr lang="pt-BR" sz="2400" dirty="0">
              <a:solidFill>
                <a:srgbClr val="000000"/>
              </a:solidFill>
            </a:endParaRPr>
          </a:p>
          <a:p>
            <a:pPr indent="355600" algn="just">
              <a:buNone/>
            </a:pPr>
            <a:r>
              <a:rPr lang="pt-BR" sz="2400" dirty="0" smtClean="0"/>
              <a:t>Conhecendo a CIM, é possível fazer uma correlação com a concentração do antimicrobiano </a:t>
            </a:r>
            <a:r>
              <a:rPr lang="pt-BR" sz="2400" dirty="0"/>
              <a:t>presente em diversos fluidos corpóreos </a:t>
            </a:r>
            <a:r>
              <a:rPr lang="pt-BR" sz="2400" dirty="0" smtClean="0"/>
              <a:t>a fim de </a:t>
            </a:r>
            <a:r>
              <a:rPr lang="pt-BR" sz="2400" dirty="0"/>
              <a:t>avaliar melhor </a:t>
            </a:r>
            <a:r>
              <a:rPr lang="pt-BR" sz="2400" dirty="0" smtClean="0"/>
              <a:t>a </a:t>
            </a:r>
            <a:r>
              <a:rPr lang="pt-BR" sz="2400" b="1" dirty="0" smtClean="0"/>
              <a:t>chance de sucesso </a:t>
            </a:r>
            <a:r>
              <a:rPr lang="pt-BR" sz="2400" dirty="0" smtClean="0"/>
              <a:t>terapêutico.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95536" y="332656"/>
            <a:ext cx="83529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chemeClr val="accent5">
                    <a:lumMod val="50000"/>
                  </a:schemeClr>
                </a:solidFill>
              </a:rPr>
              <a:t>Concentração Inibitória Mínima (</a:t>
            </a:r>
            <a:r>
              <a:rPr lang="pt-BR" sz="3600" b="1" dirty="0" smtClean="0">
                <a:solidFill>
                  <a:schemeClr val="accent5">
                    <a:lumMod val="50000"/>
                  </a:schemeClr>
                </a:solidFill>
              </a:rPr>
              <a:t>CIM)</a:t>
            </a:r>
          </a:p>
          <a:p>
            <a:pPr algn="ctr"/>
            <a:r>
              <a:rPr lang="pt-BR" sz="3200" b="1" dirty="0" smtClean="0">
                <a:solidFill>
                  <a:schemeClr val="accent5">
                    <a:lumMod val="50000"/>
                  </a:schemeClr>
                </a:solidFill>
              </a:rPr>
              <a:t>Interpretação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187655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/>
          <p:cNvSpPr txBox="1"/>
          <p:nvPr/>
        </p:nvSpPr>
        <p:spPr>
          <a:xfrm>
            <a:off x="467544" y="1938312"/>
            <a:ext cx="8208912" cy="4154984"/>
          </a:xfrm>
          <a:prstGeom prst="rect">
            <a:avLst/>
          </a:prstGeom>
          <a:noFill/>
          <a:ln w="28575">
            <a:solidFill>
              <a:srgbClr val="00665C"/>
            </a:solidFill>
          </a:ln>
        </p:spPr>
        <p:txBody>
          <a:bodyPr wrap="square" rtlCol="0">
            <a:spAutoFit/>
          </a:bodyPr>
          <a:lstStyle/>
          <a:p>
            <a:pPr indent="355600" algn="just">
              <a:buNone/>
            </a:pPr>
            <a:r>
              <a:rPr lang="pt-BR" sz="2400" dirty="0" smtClean="0"/>
              <a:t>Os pontos de corte de cada combinação antimicrobiano-bactéria baseiam-se no </a:t>
            </a:r>
            <a:r>
              <a:rPr lang="pt-BR" sz="2400" b="1" dirty="0" smtClean="0"/>
              <a:t>padrão de dosagens </a:t>
            </a:r>
            <a:r>
              <a:rPr lang="pt-BR" sz="2400" dirty="0" smtClean="0"/>
              <a:t>previamente estabelecidos para aquela instituição, região ou país.</a:t>
            </a:r>
          </a:p>
          <a:p>
            <a:pPr indent="355600" algn="just">
              <a:buNone/>
            </a:pPr>
            <a:endParaRPr lang="pt-BR" sz="2400" dirty="0"/>
          </a:p>
          <a:p>
            <a:pPr indent="355600" algn="just">
              <a:buNone/>
            </a:pPr>
            <a:r>
              <a:rPr lang="pt-BR" sz="2400" dirty="0" smtClean="0"/>
              <a:t>Determinar a </a:t>
            </a:r>
            <a:r>
              <a:rPr lang="pt-BR" sz="2400" dirty="0"/>
              <a:t>CIM é </a:t>
            </a:r>
            <a:r>
              <a:rPr lang="pt-BR" sz="2400" dirty="0" smtClean="0"/>
              <a:t>importante </a:t>
            </a:r>
            <a:r>
              <a:rPr lang="pt-BR" sz="2400" dirty="0"/>
              <a:t>para o tratamento adequado e </a:t>
            </a:r>
            <a:r>
              <a:rPr lang="pt-BR" sz="2400" dirty="0" smtClean="0"/>
              <a:t>o </a:t>
            </a:r>
            <a:r>
              <a:rPr lang="pt-BR" sz="2400" dirty="0"/>
              <a:t>acompanhamento terapêutico de </a:t>
            </a:r>
            <a:r>
              <a:rPr lang="pt-BR" sz="2400" dirty="0" smtClean="0"/>
              <a:t>certas infecções bacterianas.</a:t>
            </a:r>
          </a:p>
          <a:p>
            <a:pPr indent="355600" algn="just">
              <a:buNone/>
            </a:pPr>
            <a:endParaRPr lang="pt-BR" sz="2400" dirty="0" smtClean="0"/>
          </a:p>
          <a:p>
            <a:pPr indent="355600" algn="just">
              <a:buNone/>
            </a:pPr>
            <a:r>
              <a:rPr lang="pt-BR" sz="2400" dirty="0" smtClean="0"/>
              <a:t>O </a:t>
            </a:r>
            <a:r>
              <a:rPr lang="pt-BR" sz="2400" dirty="0"/>
              <a:t>teste </a:t>
            </a:r>
            <a:r>
              <a:rPr lang="pt-BR" sz="2400" dirty="0" smtClean="0"/>
              <a:t>quantitativo também </a:t>
            </a:r>
            <a:r>
              <a:rPr lang="pt-BR" sz="2400" dirty="0"/>
              <a:t>tem utilidade na avaliação da suscetibilidade de </a:t>
            </a:r>
            <a:r>
              <a:rPr lang="pt-BR" sz="2400" dirty="0" smtClean="0"/>
              <a:t>bactérias para as </a:t>
            </a:r>
            <a:r>
              <a:rPr lang="pt-BR" sz="2400" dirty="0"/>
              <a:t>quais a 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 de disco-difusão não 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indicada</a:t>
            </a:r>
            <a:r>
              <a:rPr lang="pt-BR" sz="2400" dirty="0" smtClean="0"/>
              <a:t>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95536" y="332656"/>
            <a:ext cx="83529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chemeClr val="accent5">
                    <a:lumMod val="50000"/>
                  </a:schemeClr>
                </a:solidFill>
              </a:rPr>
              <a:t>Concentração Inibitória Mínima (</a:t>
            </a:r>
            <a:r>
              <a:rPr lang="pt-BR" sz="3600" b="1" dirty="0" smtClean="0">
                <a:solidFill>
                  <a:schemeClr val="accent5">
                    <a:lumMod val="50000"/>
                  </a:schemeClr>
                </a:solidFill>
              </a:rPr>
              <a:t>CIM)</a:t>
            </a:r>
          </a:p>
          <a:p>
            <a:pPr algn="ctr"/>
            <a:r>
              <a:rPr lang="pt-BR" sz="3200" b="1" dirty="0" smtClean="0">
                <a:solidFill>
                  <a:schemeClr val="accent5">
                    <a:lumMod val="50000"/>
                  </a:schemeClr>
                </a:solidFill>
              </a:rPr>
              <a:t>Interpretação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14752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/>
          <p:cNvSpPr txBox="1"/>
          <p:nvPr/>
        </p:nvSpPr>
        <p:spPr>
          <a:xfrm>
            <a:off x="467544" y="1938312"/>
            <a:ext cx="8208912" cy="4154984"/>
          </a:xfrm>
          <a:prstGeom prst="rect">
            <a:avLst/>
          </a:prstGeom>
          <a:noFill/>
          <a:ln w="28575">
            <a:solidFill>
              <a:srgbClr val="00665C"/>
            </a:solidFill>
          </a:ln>
        </p:spPr>
        <p:txBody>
          <a:bodyPr wrap="square" rtlCol="0">
            <a:spAutoFit/>
          </a:bodyPr>
          <a:lstStyle/>
          <a:p>
            <a:pPr indent="355600" algn="just">
              <a:buNone/>
            </a:pPr>
            <a:r>
              <a:rPr lang="pt-BR" sz="2400" dirty="0" smtClean="0"/>
              <a:t>De maneira geral, quanto </a:t>
            </a:r>
            <a:r>
              <a:rPr lang="pt-BR" sz="2400" dirty="0"/>
              <a:t>menor </a:t>
            </a:r>
            <a:r>
              <a:rPr lang="pt-BR" sz="2400" dirty="0" smtClean="0"/>
              <a:t>a CIM, </a:t>
            </a:r>
            <a:r>
              <a:rPr lang="pt-BR" sz="2400" dirty="0"/>
              <a:t>maior a </a:t>
            </a:r>
            <a:r>
              <a:rPr lang="pt-BR" sz="2400" dirty="0" smtClean="0"/>
              <a:t>potência do antimicrobiano, e </a:t>
            </a:r>
            <a:r>
              <a:rPr lang="pt-BR" sz="2400" dirty="0"/>
              <a:t>quanto maior a </a:t>
            </a:r>
            <a:r>
              <a:rPr lang="pt-BR" sz="2400" dirty="0" smtClean="0"/>
              <a:t>potência deste, menor </a:t>
            </a:r>
            <a:r>
              <a:rPr lang="pt-BR" sz="2400" dirty="0"/>
              <a:t>a </a:t>
            </a:r>
            <a:r>
              <a:rPr lang="pt-BR" sz="2400" dirty="0" smtClean="0"/>
              <a:t>chance de </a:t>
            </a:r>
            <a:r>
              <a:rPr lang="pt-BR" sz="2400" b="1" dirty="0" smtClean="0"/>
              <a:t>selecionar</a:t>
            </a:r>
            <a:r>
              <a:rPr lang="pt-BR" sz="2400" dirty="0" smtClean="0"/>
              <a:t> células bacterianas da população-alvo </a:t>
            </a:r>
            <a:r>
              <a:rPr lang="pt-BR" sz="2400" b="1" dirty="0" smtClean="0"/>
              <a:t>resistentes</a:t>
            </a:r>
            <a:r>
              <a:rPr lang="pt-BR" sz="2400" dirty="0" smtClean="0"/>
              <a:t> a esta droga.</a:t>
            </a:r>
          </a:p>
          <a:p>
            <a:pPr indent="355600" algn="just">
              <a:buNone/>
            </a:pPr>
            <a:endParaRPr lang="pt-BR" sz="2400" dirty="0" smtClean="0"/>
          </a:p>
          <a:p>
            <a:pPr indent="355600" algn="just">
              <a:buNone/>
            </a:pPr>
            <a:endParaRPr lang="pt-BR" sz="2400" dirty="0"/>
          </a:p>
          <a:p>
            <a:pPr indent="355600" algn="just">
              <a:buNone/>
            </a:pPr>
            <a:r>
              <a:rPr lang="pt-BR" sz="2400" dirty="0" smtClean="0"/>
              <a:t>Quando </a:t>
            </a:r>
            <a:r>
              <a:rPr lang="pt-BR" sz="2400" dirty="0"/>
              <a:t>se conhece a etiologia da doença, deve-se </a:t>
            </a:r>
            <a:r>
              <a:rPr lang="pt-BR" sz="2400" dirty="0" smtClean="0"/>
              <a:t>dar preferência ao uso de </a:t>
            </a:r>
            <a:r>
              <a:rPr lang="pt-BR" sz="2400" dirty="0"/>
              <a:t>drogas de 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menor espectro e maior potência</a:t>
            </a:r>
            <a:r>
              <a:rPr lang="pt-BR" sz="2400" dirty="0" smtClean="0"/>
              <a:t>. No entanto, em momentos que não se conheça o agente etiológico, deve-se 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ampliar o espectro</a:t>
            </a:r>
            <a:r>
              <a:rPr lang="pt-BR" sz="2400" dirty="0"/>
              <a:t>, procurando atingir </a:t>
            </a:r>
            <a:r>
              <a:rPr lang="pt-BR" sz="2400" dirty="0" smtClean="0"/>
              <a:t>as 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bactérias 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mais 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prováveis</a:t>
            </a:r>
            <a:r>
              <a:rPr lang="pt-BR" sz="2400" dirty="0" smtClean="0"/>
              <a:t>.</a:t>
            </a:r>
            <a:endParaRPr lang="pt-BR" sz="2400" dirty="0">
              <a:solidFill>
                <a:srgbClr val="00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95536" y="332656"/>
            <a:ext cx="83529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chemeClr val="accent5">
                    <a:lumMod val="50000"/>
                  </a:schemeClr>
                </a:solidFill>
              </a:rPr>
              <a:t>Concentração Inibitória Mínima (</a:t>
            </a:r>
            <a:r>
              <a:rPr lang="pt-BR" sz="3600" b="1" dirty="0" smtClean="0">
                <a:solidFill>
                  <a:schemeClr val="accent5">
                    <a:lumMod val="50000"/>
                  </a:schemeClr>
                </a:solidFill>
              </a:rPr>
              <a:t>CIM)</a:t>
            </a:r>
          </a:p>
          <a:p>
            <a:pPr algn="ctr"/>
            <a:r>
              <a:rPr lang="pt-BR" sz="3200" b="1" dirty="0" smtClean="0">
                <a:solidFill>
                  <a:schemeClr val="accent5">
                    <a:lumMod val="50000"/>
                  </a:schemeClr>
                </a:solidFill>
              </a:rPr>
              <a:t>Interpretação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57845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/>
          <p:cNvSpPr txBox="1"/>
          <p:nvPr/>
        </p:nvSpPr>
        <p:spPr>
          <a:xfrm>
            <a:off x="467544" y="1938312"/>
            <a:ext cx="8208912" cy="2308324"/>
          </a:xfrm>
          <a:prstGeom prst="rect">
            <a:avLst/>
          </a:prstGeom>
          <a:noFill/>
          <a:ln w="28575">
            <a:solidFill>
              <a:srgbClr val="00665C"/>
            </a:solidFill>
          </a:ln>
        </p:spPr>
        <p:txBody>
          <a:bodyPr wrap="square" rtlCol="0">
            <a:spAutoFit/>
          </a:bodyPr>
          <a:lstStyle/>
          <a:p>
            <a:pPr indent="355600" algn="just">
              <a:buNone/>
            </a:pPr>
            <a:r>
              <a:rPr lang="pt-BR" sz="2400" dirty="0" smtClean="0"/>
              <a:t>Uma vez conhecida a CIM do antimicrobiano frente à bactéria de interesse, verificar a categorização como </a:t>
            </a:r>
            <a:r>
              <a:rPr lang="pt-BR" sz="2400" b="1" dirty="0" smtClean="0"/>
              <a:t>S, I ou R </a:t>
            </a:r>
            <a:r>
              <a:rPr lang="pt-BR" sz="2400" dirty="0" smtClean="0"/>
              <a:t>na respectiva tabela de pontos de corte do </a:t>
            </a:r>
            <a:r>
              <a:rPr lang="pt-BR" sz="2400" dirty="0" err="1" smtClean="0"/>
              <a:t>BrCAST</a:t>
            </a:r>
            <a:r>
              <a:rPr lang="pt-BR" sz="2400" dirty="0" smtClean="0"/>
              <a:t>.</a:t>
            </a:r>
          </a:p>
          <a:p>
            <a:pPr indent="355600" algn="just">
              <a:buNone/>
            </a:pPr>
            <a:endParaRPr lang="pt-BR" sz="2400" dirty="0" smtClean="0"/>
          </a:p>
          <a:p>
            <a:pPr indent="355600" algn="just">
              <a:buNone/>
            </a:pPr>
            <a:r>
              <a:rPr lang="pt-BR" sz="2400" dirty="0" smtClean="0"/>
              <a:t>Retornando ao exemplo supracitado, a </a:t>
            </a:r>
            <a:r>
              <a:rPr lang="pt-BR" sz="2400" i="1" dirty="0" smtClean="0"/>
              <a:t>E. coli</a:t>
            </a:r>
            <a:r>
              <a:rPr lang="pt-BR" sz="2400" dirty="0" smtClean="0"/>
              <a:t> teste deverá ser considerada Resistente à cefotaxima.</a:t>
            </a:r>
            <a:endParaRPr lang="pt-BR" sz="2400" dirty="0">
              <a:solidFill>
                <a:srgbClr val="00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95536" y="332656"/>
            <a:ext cx="83529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chemeClr val="accent5">
                    <a:lumMod val="50000"/>
                  </a:schemeClr>
                </a:solidFill>
              </a:rPr>
              <a:t>Concentração Inibitória Mínima (</a:t>
            </a:r>
            <a:r>
              <a:rPr lang="pt-BR" sz="3600" b="1" dirty="0" smtClean="0">
                <a:solidFill>
                  <a:schemeClr val="accent5">
                    <a:lumMod val="50000"/>
                  </a:schemeClr>
                </a:solidFill>
              </a:rPr>
              <a:t>CIM)</a:t>
            </a:r>
          </a:p>
          <a:p>
            <a:pPr algn="ctr"/>
            <a:r>
              <a:rPr lang="pt-BR" sz="3200" b="1" dirty="0" smtClean="0">
                <a:solidFill>
                  <a:schemeClr val="accent5">
                    <a:lumMod val="50000"/>
                  </a:schemeClr>
                </a:solidFill>
              </a:rPr>
              <a:t>Interpretação</a:t>
            </a:r>
            <a:endParaRPr lang="pt-BR" sz="32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788" y="4437112"/>
            <a:ext cx="6448425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ta para a direita 1"/>
          <p:cNvSpPr/>
          <p:nvPr/>
        </p:nvSpPr>
        <p:spPr>
          <a:xfrm>
            <a:off x="467544" y="6124360"/>
            <a:ext cx="880244" cy="288032"/>
          </a:xfrm>
          <a:prstGeom prst="rightArrow">
            <a:avLst/>
          </a:prstGeom>
          <a:solidFill>
            <a:srgbClr val="00665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6413144" y="5846208"/>
            <a:ext cx="756000" cy="607128"/>
          </a:xfrm>
          <a:prstGeom prst="rect">
            <a:avLst/>
          </a:prstGeom>
          <a:solidFill>
            <a:srgbClr val="00665C">
              <a:alpha val="3019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190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11284</TotalTime>
  <Words>597</Words>
  <Application>Microsoft Office PowerPoint</Application>
  <PresentationFormat>Apresentação na tela (4:3)</PresentationFormat>
  <Paragraphs>40</Paragraphs>
  <Slides>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do Office</vt:lpstr>
      <vt:lpstr>Teste de Suscetibilidade aos Antimicrobianos:  Concentração Inibitória Mínima (CIM)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Tiago Casella</dc:creator>
  <cp:lastModifiedBy>LUCIANA</cp:lastModifiedBy>
  <cp:revision>351</cp:revision>
  <dcterms:created xsi:type="dcterms:W3CDTF">2011-09-22T00:24:06Z</dcterms:created>
  <dcterms:modified xsi:type="dcterms:W3CDTF">2022-08-29T17:48:38Z</dcterms:modified>
</cp:coreProperties>
</file>